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62" r:id="rId2"/>
  </p:sldIdLst>
  <p:sldSz cx="6858000" cy="9906000" type="A4"/>
  <p:notesSz cx="6735763" cy="986948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6116"/>
    <a:srgbClr val="0A0A0A"/>
    <a:srgbClr val="FAFA06"/>
    <a:srgbClr val="FF5A00"/>
    <a:srgbClr val="242424"/>
    <a:srgbClr val="F65F02"/>
    <a:srgbClr val="6C3108"/>
    <a:srgbClr val="6E3A09"/>
    <a:srgbClr val="E75511"/>
    <a:srgbClr val="F69B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53" autoAdjust="0"/>
    <p:restoredTop sz="94660"/>
  </p:normalViewPr>
  <p:slideViewPr>
    <p:cSldViewPr snapToGrid="0">
      <p:cViewPr>
        <p:scale>
          <a:sx n="75" d="100"/>
          <a:sy n="75" d="100"/>
        </p:scale>
        <p:origin x="387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5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5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D6F6E-91FF-4568-BD48-A08DCD4F5CAF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1233488"/>
            <a:ext cx="2303463" cy="3330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3577" y="4749691"/>
            <a:ext cx="5388610" cy="388611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4301"/>
            <a:ext cx="2918831" cy="495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5373" y="9374301"/>
            <a:ext cx="2918831" cy="495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66AD1-8404-4AE5-A9BB-5943F43D8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909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19834" rtl="0" eaLnBrk="1" latinLnBrk="0" hangingPunct="1">
      <a:defRPr kumimoji="1" sz="551" kern="1200">
        <a:solidFill>
          <a:schemeClr val="tx1"/>
        </a:solidFill>
        <a:latin typeface="+mn-lt"/>
        <a:ea typeface="+mn-ea"/>
        <a:cs typeface="+mn-cs"/>
      </a:defRPr>
    </a:lvl1pPr>
    <a:lvl2pPr marL="209917" algn="l" defTabSz="419834" rtl="0" eaLnBrk="1" latinLnBrk="0" hangingPunct="1">
      <a:defRPr kumimoji="1" sz="551" kern="1200">
        <a:solidFill>
          <a:schemeClr val="tx1"/>
        </a:solidFill>
        <a:latin typeface="+mn-lt"/>
        <a:ea typeface="+mn-ea"/>
        <a:cs typeface="+mn-cs"/>
      </a:defRPr>
    </a:lvl2pPr>
    <a:lvl3pPr marL="419834" algn="l" defTabSz="419834" rtl="0" eaLnBrk="1" latinLnBrk="0" hangingPunct="1">
      <a:defRPr kumimoji="1" sz="551" kern="1200">
        <a:solidFill>
          <a:schemeClr val="tx1"/>
        </a:solidFill>
        <a:latin typeface="+mn-lt"/>
        <a:ea typeface="+mn-ea"/>
        <a:cs typeface="+mn-cs"/>
      </a:defRPr>
    </a:lvl3pPr>
    <a:lvl4pPr marL="629752" algn="l" defTabSz="419834" rtl="0" eaLnBrk="1" latinLnBrk="0" hangingPunct="1">
      <a:defRPr kumimoji="1" sz="551" kern="1200">
        <a:solidFill>
          <a:schemeClr val="tx1"/>
        </a:solidFill>
        <a:latin typeface="+mn-lt"/>
        <a:ea typeface="+mn-ea"/>
        <a:cs typeface="+mn-cs"/>
      </a:defRPr>
    </a:lvl4pPr>
    <a:lvl5pPr marL="839669" algn="l" defTabSz="419834" rtl="0" eaLnBrk="1" latinLnBrk="0" hangingPunct="1">
      <a:defRPr kumimoji="1" sz="551" kern="1200">
        <a:solidFill>
          <a:schemeClr val="tx1"/>
        </a:solidFill>
        <a:latin typeface="+mn-lt"/>
        <a:ea typeface="+mn-ea"/>
        <a:cs typeface="+mn-cs"/>
      </a:defRPr>
    </a:lvl5pPr>
    <a:lvl6pPr marL="1049586" algn="l" defTabSz="419834" rtl="0" eaLnBrk="1" latinLnBrk="0" hangingPunct="1">
      <a:defRPr kumimoji="1" sz="551" kern="1200">
        <a:solidFill>
          <a:schemeClr val="tx1"/>
        </a:solidFill>
        <a:latin typeface="+mn-lt"/>
        <a:ea typeface="+mn-ea"/>
        <a:cs typeface="+mn-cs"/>
      </a:defRPr>
    </a:lvl6pPr>
    <a:lvl7pPr marL="1259503" algn="l" defTabSz="419834" rtl="0" eaLnBrk="1" latinLnBrk="0" hangingPunct="1">
      <a:defRPr kumimoji="1" sz="551" kern="1200">
        <a:solidFill>
          <a:schemeClr val="tx1"/>
        </a:solidFill>
        <a:latin typeface="+mn-lt"/>
        <a:ea typeface="+mn-ea"/>
        <a:cs typeface="+mn-cs"/>
      </a:defRPr>
    </a:lvl7pPr>
    <a:lvl8pPr marL="1469421" algn="l" defTabSz="419834" rtl="0" eaLnBrk="1" latinLnBrk="0" hangingPunct="1">
      <a:defRPr kumimoji="1" sz="551" kern="1200">
        <a:solidFill>
          <a:schemeClr val="tx1"/>
        </a:solidFill>
        <a:latin typeface="+mn-lt"/>
        <a:ea typeface="+mn-ea"/>
        <a:cs typeface="+mn-cs"/>
      </a:defRPr>
    </a:lvl8pPr>
    <a:lvl9pPr marL="1679338" algn="l" defTabSz="419834" rtl="0" eaLnBrk="1" latinLnBrk="0" hangingPunct="1">
      <a:defRPr kumimoji="1" sz="5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66AD1-8404-4AE5-A9BB-5943F43D8A5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2484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0643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4108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9031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402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9250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5574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036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2284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7484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4853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7615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3627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71E8F3-4C4C-ED96-555B-53364A2EE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3DA01B9-8D1B-949F-85C3-467DD57C227A}"/>
              </a:ext>
            </a:extLst>
          </p:cNvPr>
          <p:cNvSpPr txBox="1"/>
          <p:nvPr/>
        </p:nvSpPr>
        <p:spPr>
          <a:xfrm>
            <a:off x="-14929" y="7614043"/>
            <a:ext cx="5391443" cy="1600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89" b="1" dirty="0"/>
              <a:t>私たちのチームは、高校</a:t>
            </a:r>
            <a:r>
              <a:rPr lang="en-US" altLang="ja-JP" sz="1089" b="1" dirty="0"/>
              <a:t>1</a:t>
            </a:r>
            <a:r>
              <a:rPr lang="ja-JP" altLang="en-US" sz="1089" b="1" dirty="0"/>
              <a:t>年生のとき、初心者を中心に</a:t>
            </a:r>
            <a:endParaRPr lang="en-US" altLang="ja-JP" sz="1089" b="1" dirty="0"/>
          </a:p>
          <a:p>
            <a:r>
              <a:rPr lang="ja-JP" altLang="en-US" sz="1089" b="1" dirty="0"/>
              <a:t>ロボットの製作をスタートしました。最初は失敗ばかりで、</a:t>
            </a:r>
            <a:endParaRPr lang="en-US" altLang="ja-JP" sz="1089" b="1" dirty="0"/>
          </a:p>
          <a:p>
            <a:r>
              <a:rPr lang="ja-JP" altLang="en-US" sz="1089" b="1" dirty="0"/>
              <a:t>挫けそうになることが何度もありました。</a:t>
            </a:r>
            <a:endParaRPr lang="en-US" altLang="ja-JP" sz="1089" b="1" dirty="0"/>
          </a:p>
          <a:p>
            <a:r>
              <a:rPr lang="ja-JP" altLang="en-US" sz="1089" b="1" dirty="0"/>
              <a:t>しかし、毎日ロボットと向き合い、挑戦し続けることで、</a:t>
            </a:r>
            <a:endParaRPr lang="en-US" altLang="ja-JP" sz="1089" b="1" dirty="0"/>
          </a:p>
          <a:p>
            <a:r>
              <a:rPr lang="ja-JP" altLang="en-US" sz="1089" b="1" dirty="0"/>
              <a:t>少しずつ成長していきました。</a:t>
            </a:r>
            <a:endParaRPr lang="en-US" altLang="ja-JP" sz="1089" b="1" dirty="0"/>
          </a:p>
          <a:p>
            <a:r>
              <a:rPr lang="ja-JP" altLang="en-US" sz="1089" b="1" dirty="0"/>
              <a:t>そして迎えた全国大会では、全</a:t>
            </a:r>
            <a:r>
              <a:rPr lang="en-US" altLang="ja-JP" sz="1089" b="1" dirty="0"/>
              <a:t>8</a:t>
            </a:r>
            <a:r>
              <a:rPr lang="ja-JP" altLang="en-US" sz="1089" b="1" dirty="0"/>
              <a:t>試合に勝利を収め、</a:t>
            </a:r>
            <a:endParaRPr lang="en-US" altLang="ja-JP" sz="1089" b="1" dirty="0"/>
          </a:p>
          <a:p>
            <a:r>
              <a:rPr lang="ja-JP" altLang="en-US" sz="1089" b="1" dirty="0"/>
              <a:t>ついに全国優勝という夢のような結果を手に入れました！</a:t>
            </a:r>
            <a:br>
              <a:rPr lang="ja-JP" altLang="en-US" sz="1089" b="1" dirty="0"/>
            </a:br>
            <a:r>
              <a:rPr lang="ja-JP" altLang="en-US" sz="1089" b="1" dirty="0"/>
              <a:t>私たちの努力と情熱の結晶を、右の</a:t>
            </a:r>
            <a:r>
              <a:rPr lang="en-US" altLang="ja-JP" sz="1089" b="1" dirty="0"/>
              <a:t>QR</a:t>
            </a:r>
            <a:r>
              <a:rPr lang="ja-JP" altLang="en-US" sz="1089" b="1" dirty="0"/>
              <a:t>コードからご覧ください。</a:t>
            </a:r>
            <a:endParaRPr lang="en-US" altLang="ja-JP" sz="1089" b="1" dirty="0"/>
          </a:p>
          <a:p>
            <a:r>
              <a:rPr lang="ja-JP" altLang="en-US" sz="1089" b="1" dirty="0"/>
              <a:t>私たちの挑戦の物語が詰まっています。</a:t>
            </a:r>
            <a:endParaRPr lang="en-US" altLang="ja-JP" sz="1089" b="1" dirty="0"/>
          </a:p>
        </p:txBody>
      </p:sp>
      <p:pic>
        <p:nvPicPr>
          <p:cNvPr id="5" name="図 4" descr="屋内, テーブル, 座る, 男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7EB80D87-5F68-B72D-BF0E-76C3315B95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7" t="25065" b="8197"/>
          <a:stretch/>
        </p:blipFill>
        <p:spPr>
          <a:xfrm>
            <a:off x="0" y="-8858"/>
            <a:ext cx="6858000" cy="4423719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BC00DCB-999E-34A8-A755-4E27BDFBBDF1}"/>
              </a:ext>
            </a:extLst>
          </p:cNvPr>
          <p:cNvSpPr txBox="1"/>
          <p:nvPr/>
        </p:nvSpPr>
        <p:spPr>
          <a:xfrm>
            <a:off x="1201" y="574816"/>
            <a:ext cx="6883284" cy="1258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7575" dirty="0">
                <a:gradFill>
                  <a:gsLst>
                    <a:gs pos="0">
                      <a:srgbClr val="C6A500"/>
                    </a:gs>
                    <a:gs pos="56000">
                      <a:srgbClr val="CEB500"/>
                    </a:gs>
                    <a:gs pos="25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241300">
                    <a:schemeClr val="tx1"/>
                  </a:glow>
                </a:effectLst>
                <a:latin typeface="源ノ角ゴシック"/>
                <a:ea typeface="HGP創英角ﾎﾟｯﾌﾟ体" panose="040B0A00000000000000" pitchFamily="50" charset="-128"/>
                <a:cs typeface="Calibri" panose="020F0502020204030204" pitchFamily="34" charset="0"/>
              </a:rPr>
              <a:t>世界大会優勝</a:t>
            </a:r>
            <a:r>
              <a:rPr kumimoji="1" lang="ja-JP" altLang="en-US" sz="7575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源ノ角ゴシック"/>
                <a:ea typeface="HGP創英角ﾎﾟｯﾌﾟ体" panose="040B0A00000000000000" pitchFamily="50" charset="-128"/>
                <a:cs typeface="Calibri" panose="020F0502020204030204" pitchFamily="34" charset="0"/>
              </a:rPr>
              <a:t>へ</a:t>
            </a:r>
            <a:endParaRPr kumimoji="1" lang="ja-JP" altLang="en-US" sz="5262" dirty="0">
              <a:solidFill>
                <a:schemeClr val="bg1"/>
              </a:solidFill>
              <a:effectLst>
                <a:glow rad="241300">
                  <a:schemeClr val="tx1"/>
                </a:glow>
              </a:effectLst>
              <a:latin typeface="源ノ角ゴシック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6E7E496-39AF-E20F-31D0-E0983A135261}"/>
              </a:ext>
            </a:extLst>
          </p:cNvPr>
          <p:cNvSpPr txBox="1"/>
          <p:nvPr/>
        </p:nvSpPr>
        <p:spPr>
          <a:xfrm>
            <a:off x="19940" y="10030"/>
            <a:ext cx="4763091" cy="706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992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宗像の高校生が</a:t>
            </a:r>
            <a:endParaRPr kumimoji="1" lang="en-US" altLang="ja-JP" sz="3992" dirty="0">
              <a:solidFill>
                <a:schemeClr val="bg1"/>
              </a:solidFill>
              <a:effectLst>
                <a:glow rad="241300">
                  <a:schemeClr val="tx1"/>
                </a:glo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87BC4521-3C74-9567-828E-7E2856332C54}"/>
              </a:ext>
            </a:extLst>
          </p:cNvPr>
          <p:cNvSpPr/>
          <p:nvPr/>
        </p:nvSpPr>
        <p:spPr>
          <a:xfrm>
            <a:off x="0" y="9658797"/>
            <a:ext cx="6858000" cy="2652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375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189E06C-927A-2C90-D3A6-E8D03F652730}"/>
              </a:ext>
            </a:extLst>
          </p:cNvPr>
          <p:cNvSpPr txBox="1"/>
          <p:nvPr/>
        </p:nvSpPr>
        <p:spPr>
          <a:xfrm>
            <a:off x="-4712" y="5343659"/>
            <a:ext cx="4640461" cy="46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49" dirty="0">
                <a:solidFill>
                  <a:srgbClr val="FFC000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皆さんの力をお貸しください！</a:t>
            </a:r>
            <a:endParaRPr kumimoji="1" lang="en-US" altLang="ja-JP" sz="2449" dirty="0">
              <a:solidFill>
                <a:srgbClr val="FFC000"/>
              </a:solidFill>
              <a:effectLst>
                <a:glow rad="241300">
                  <a:schemeClr val="tx1"/>
                </a:glo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A5EF7F4B-FD03-1ADF-97C5-05DED1D08692}"/>
              </a:ext>
            </a:extLst>
          </p:cNvPr>
          <p:cNvSpPr txBox="1"/>
          <p:nvPr/>
        </p:nvSpPr>
        <p:spPr>
          <a:xfrm>
            <a:off x="-32103" y="9614257"/>
            <a:ext cx="6922205" cy="315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52" b="1" dirty="0">
                <a:solidFill>
                  <a:schemeClr val="bg1"/>
                </a:solidFill>
                <a:latin typeface="HGPｺﾞｼｯｸM" panose="020B0600000000000000" pitchFamily="50" charset="-128"/>
                <a:ea typeface="HGPｺﾞｼｯｸM" panose="020B0600000000000000" pitchFamily="50" charset="-128"/>
                <a:cs typeface="Calibri" panose="020F0502020204030204" pitchFamily="34" charset="0"/>
              </a:rPr>
              <a:t>福岡県立宗像高等学校電気物理部</a:t>
            </a:r>
            <a:r>
              <a:rPr lang="ja-JP" altLang="en-US" sz="1452" b="1" dirty="0">
                <a:solidFill>
                  <a:schemeClr val="bg1"/>
                </a:solidFill>
                <a:latin typeface="HGPｺﾞｼｯｸM" panose="020B0600000000000000" pitchFamily="50" charset="-128"/>
                <a:ea typeface="HGPｺﾞｼｯｸM" panose="020B0600000000000000" pitchFamily="50" charset="-128"/>
                <a:cs typeface="Calibri" panose="020F0502020204030204" pitchFamily="34" charset="0"/>
              </a:rPr>
              <a:t>　　　　　　　　　　　　　　　　　　 </a:t>
            </a:r>
            <a:r>
              <a:rPr lang="en-US" altLang="zh-TW" sz="1452" b="1" dirty="0">
                <a:solidFill>
                  <a:schemeClr val="bg1"/>
                </a:solidFill>
                <a:latin typeface="HGPｺﾞｼｯｸM" panose="020B0600000000000000" pitchFamily="50" charset="-128"/>
                <a:ea typeface="HGPｺﾞｼｯｸM" panose="020B0600000000000000" pitchFamily="50" charset="-128"/>
                <a:cs typeface="Calibri" panose="020F0502020204030204" pitchFamily="34" charset="0"/>
              </a:rPr>
              <a:t>TEL:0940-36-2019</a:t>
            </a:r>
            <a:endParaRPr kumimoji="1" lang="ja-JP" altLang="en-US" sz="1452" b="1" dirty="0">
              <a:solidFill>
                <a:schemeClr val="bg1"/>
              </a:solidFill>
              <a:latin typeface="HGPｺﾞｼｯｸM" panose="020B0600000000000000" pitchFamily="50" charset="-128"/>
              <a:ea typeface="HGPｺﾞｼｯｸM" panose="020B06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B24E23A-722C-6044-9B77-E45A7DDBC3C8}"/>
              </a:ext>
            </a:extLst>
          </p:cNvPr>
          <p:cNvSpPr txBox="1"/>
          <p:nvPr/>
        </p:nvSpPr>
        <p:spPr>
          <a:xfrm>
            <a:off x="12632" y="5793825"/>
            <a:ext cx="5174962" cy="1433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ja-JP" altLang="en-US" sz="1089" b="1" dirty="0"/>
              <a:t>私たち宗像高校所属のチーム「</a:t>
            </a:r>
            <a:r>
              <a:rPr lang="en-US" altLang="ja-JP" sz="1089" b="1" dirty="0" err="1"/>
              <a:t>Munako</a:t>
            </a:r>
            <a:r>
              <a:rPr lang="en-US" altLang="ja-JP" sz="1089" b="1" dirty="0"/>
              <a:t> Aegis</a:t>
            </a:r>
            <a:r>
              <a:rPr lang="ja-JP" altLang="en-US" sz="1089" b="1" dirty="0"/>
              <a:t>」は、</a:t>
            </a:r>
            <a:r>
              <a:rPr lang="en-US" altLang="ja-JP" sz="1089" b="1" dirty="0"/>
              <a:t>2025</a:t>
            </a:r>
            <a:r>
              <a:rPr lang="ja-JP" altLang="en-US" sz="1089" b="1" dirty="0"/>
              <a:t>年</a:t>
            </a:r>
            <a:r>
              <a:rPr lang="en-US" altLang="ja-JP" sz="1089" b="1" dirty="0"/>
              <a:t>3</a:t>
            </a:r>
            <a:r>
              <a:rPr lang="ja-JP" altLang="en-US" sz="1089" b="1" dirty="0"/>
              <a:t>月末に開催された</a:t>
            </a:r>
            <a:endParaRPr lang="en-US" altLang="ja-JP" sz="1089" b="1" dirty="0"/>
          </a:p>
          <a:p>
            <a:pPr>
              <a:buNone/>
            </a:pPr>
            <a:r>
              <a:rPr lang="ja-JP" altLang="en-US" sz="1089" b="1" dirty="0"/>
              <a:t>「ロボカップジュニア」のサッカーライトウェイト部門で見事優勝し、</a:t>
            </a:r>
            <a:endParaRPr lang="en-US" altLang="ja-JP" sz="1089" b="1" dirty="0"/>
          </a:p>
          <a:p>
            <a:pPr>
              <a:buNone/>
            </a:pPr>
            <a:r>
              <a:rPr lang="ja-JP" altLang="en-US" sz="1089" b="1" dirty="0"/>
              <a:t>今年</a:t>
            </a:r>
            <a:r>
              <a:rPr lang="en-US" altLang="ja-JP" sz="1089" b="1" dirty="0"/>
              <a:t>7</a:t>
            </a:r>
            <a:r>
              <a:rPr lang="ja-JP" altLang="en-US" sz="1089" b="1" dirty="0"/>
              <a:t>月にブラジルで行われる世界大会への出場権を獲得しました！</a:t>
            </a:r>
            <a:br>
              <a:rPr lang="ja-JP" altLang="en-US" sz="1089" b="1" dirty="0"/>
            </a:br>
            <a:r>
              <a:rPr lang="ja-JP" altLang="en-US" sz="1089" b="1" dirty="0"/>
              <a:t>しかし、ブラジルという遠い地への渡航には、移動費だけでなく、</a:t>
            </a:r>
            <a:endParaRPr lang="en-US" altLang="ja-JP" sz="1089" b="1" dirty="0"/>
          </a:p>
          <a:p>
            <a:pPr>
              <a:buNone/>
            </a:pPr>
            <a:r>
              <a:rPr lang="ja-JP" altLang="en-US" sz="1089" b="1" dirty="0"/>
              <a:t>大会期間中の宿泊費や大会参加費など、非常に多くの費用がかかります。</a:t>
            </a:r>
            <a:endParaRPr lang="en-US" altLang="ja-JP" sz="1089" b="1" dirty="0"/>
          </a:p>
          <a:p>
            <a:pPr>
              <a:buNone/>
            </a:pPr>
            <a:r>
              <a:rPr lang="ja-JP" altLang="en-US" sz="1089" b="1" dirty="0"/>
              <a:t>私たちだけの力では、これらの必要な費用をまかなうことが難しい状況です。</a:t>
            </a:r>
            <a:br>
              <a:rPr lang="ja-JP" altLang="en-US" sz="1089" b="1" dirty="0"/>
            </a:br>
            <a:r>
              <a:rPr lang="ja-JP" altLang="en-US" sz="1089" b="1" dirty="0"/>
              <a:t>そこで、クラウドファンディングを立ち上げ、</a:t>
            </a:r>
            <a:endParaRPr lang="en-US" altLang="ja-JP" sz="1089" b="1" dirty="0"/>
          </a:p>
          <a:p>
            <a:pPr>
              <a:buNone/>
            </a:pPr>
            <a:r>
              <a:rPr lang="ja-JP" altLang="en-US" sz="1089" b="1" dirty="0"/>
              <a:t>皆さまにご支援をお願いすることにしました。</a:t>
            </a:r>
            <a:endParaRPr lang="en-US" altLang="ja-JP" sz="1089" b="1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DEE4575A-3D7A-AEF9-CFED-15AA1BC0D285}"/>
              </a:ext>
            </a:extLst>
          </p:cNvPr>
          <p:cNvSpPr txBox="1"/>
          <p:nvPr/>
        </p:nvSpPr>
        <p:spPr>
          <a:xfrm>
            <a:off x="3864612" y="7193407"/>
            <a:ext cx="2168452" cy="371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ja-JP" altLang="en-US" sz="1814" b="1" dirty="0">
                <a:latin typeface="+mn-ea"/>
              </a:rPr>
              <a:t>詳しくはこちら↓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C084CA0F-21C5-9F84-6145-A67E77A39DFE}"/>
              </a:ext>
            </a:extLst>
          </p:cNvPr>
          <p:cNvSpPr txBox="1"/>
          <p:nvPr/>
        </p:nvSpPr>
        <p:spPr>
          <a:xfrm>
            <a:off x="-32103" y="9198034"/>
            <a:ext cx="745398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300" b="1" dirty="0">
                <a:latin typeface="+mn-ea"/>
              </a:rPr>
              <a:t>チームメンバー：藤田 海　（福間東中出身）　　木村 真生喜（宗像中出身）</a:t>
            </a:r>
            <a:endParaRPr lang="en-US" altLang="ja-JP" sz="1300" b="1" dirty="0">
              <a:latin typeface="+mn-ea"/>
            </a:endParaRPr>
          </a:p>
          <a:p>
            <a:r>
              <a:rPr lang="ja-JP" altLang="en-US" sz="1300" b="1" dirty="0">
                <a:latin typeface="+mn-ea"/>
              </a:rPr>
              <a:t>　　　　　　　　末広</a:t>
            </a:r>
            <a:r>
              <a:rPr lang="en-US" altLang="ja-JP" sz="1300" b="1" dirty="0">
                <a:latin typeface="+mn-ea"/>
              </a:rPr>
              <a:t> </a:t>
            </a:r>
            <a:r>
              <a:rPr lang="ja-JP" altLang="en-US" sz="1300" b="1" dirty="0">
                <a:latin typeface="+mn-ea"/>
              </a:rPr>
              <a:t>昊暉（遠賀南中出身）　　栗﨑 結大　（福間中出身）</a:t>
            </a:r>
            <a:endParaRPr lang="en-US" altLang="ja-JP" sz="1300" b="1" dirty="0">
              <a:latin typeface="+mn-ea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509BD9A-37DA-7636-71B1-E03C9405D40D}"/>
              </a:ext>
            </a:extLst>
          </p:cNvPr>
          <p:cNvSpPr txBox="1"/>
          <p:nvPr/>
        </p:nvSpPr>
        <p:spPr>
          <a:xfrm>
            <a:off x="0" y="3350812"/>
            <a:ext cx="6121505" cy="1069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996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ロボカップジュニアにて</a:t>
            </a:r>
            <a:endParaRPr kumimoji="1" lang="en-US" altLang="ja-JP" sz="1996" dirty="0">
              <a:solidFill>
                <a:schemeClr val="bg1"/>
              </a:solidFill>
              <a:effectLst>
                <a:glow rad="241300">
                  <a:schemeClr val="tx1"/>
                </a:glo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  <a:p>
            <a:r>
              <a:rPr kumimoji="1" lang="ja-JP" altLang="en-US" sz="4355" dirty="0">
                <a:solidFill>
                  <a:srgbClr val="DEC500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全国１位</a:t>
            </a:r>
            <a:r>
              <a:rPr kumimoji="1" lang="ja-JP" altLang="en-US" sz="3629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（４８チーム中）</a:t>
            </a:r>
            <a:endParaRPr kumimoji="1" lang="en-US" altLang="ja-JP" sz="3266" dirty="0">
              <a:solidFill>
                <a:schemeClr val="bg1"/>
              </a:solidFill>
              <a:effectLst>
                <a:glow rad="241300">
                  <a:schemeClr val="tx1"/>
                </a:glo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7D78B01-02D4-9CBB-EAC4-F6E97855C869}"/>
              </a:ext>
            </a:extLst>
          </p:cNvPr>
          <p:cNvSpPr txBox="1"/>
          <p:nvPr/>
        </p:nvSpPr>
        <p:spPr>
          <a:xfrm>
            <a:off x="12431" y="4525473"/>
            <a:ext cx="5784270" cy="825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763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クラウドファンディング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39B5904-4F8C-1D34-6638-4E47CBB42121}"/>
              </a:ext>
            </a:extLst>
          </p:cNvPr>
          <p:cNvSpPr txBox="1"/>
          <p:nvPr/>
        </p:nvSpPr>
        <p:spPr>
          <a:xfrm>
            <a:off x="-2809" y="7175715"/>
            <a:ext cx="4254541" cy="46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49" dirty="0">
                <a:solidFill>
                  <a:srgbClr val="FFFF00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チームの挑戦と成長の軌跡</a:t>
            </a:r>
            <a:endParaRPr kumimoji="1" lang="en-US" altLang="ja-JP" sz="2449" dirty="0">
              <a:solidFill>
                <a:srgbClr val="FFFF00"/>
              </a:solidFill>
              <a:effectLst>
                <a:glow rad="241300">
                  <a:schemeClr val="tx1"/>
                </a:glo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9DCB9BD-F65D-120A-3B83-F09E95B57AA1}"/>
              </a:ext>
            </a:extLst>
          </p:cNvPr>
          <p:cNvSpPr txBox="1"/>
          <p:nvPr/>
        </p:nvSpPr>
        <p:spPr>
          <a:xfrm flipH="1">
            <a:off x="5714442" y="4962602"/>
            <a:ext cx="1434992" cy="452431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kumimoji="1" lang="ja-JP" altLang="en-US" sz="7200" dirty="0">
                <a:ln w="63500">
                  <a:solidFill>
                    <a:srgbClr val="FAFA06"/>
                  </a:solidFill>
                </a:ln>
                <a:solidFill>
                  <a:srgbClr val="FF0000"/>
                </a:solidFill>
                <a:effectLst>
                  <a:glow rad="114300">
                    <a:srgbClr val="6C3108"/>
                  </a:glow>
                  <a:innerShdw>
                    <a:schemeClr val="bg1"/>
                  </a:innerShd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挑戦中！</a:t>
            </a:r>
            <a:endParaRPr kumimoji="1" lang="en-US" altLang="ja-JP" sz="7200" dirty="0">
              <a:ln w="63500">
                <a:solidFill>
                  <a:srgbClr val="FAFA06"/>
                </a:solidFill>
              </a:ln>
              <a:solidFill>
                <a:srgbClr val="FF0000"/>
              </a:solidFill>
              <a:effectLst>
                <a:glow rad="114300">
                  <a:srgbClr val="6C3108"/>
                </a:glow>
                <a:innerShdw>
                  <a:schemeClr val="bg1"/>
                </a:innerShd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5B641BD-5FFA-FC4A-CA80-E78771DA73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542" y="7540134"/>
            <a:ext cx="1486402" cy="148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68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24812</TotalTime>
  <Words>313</Words>
  <Application>Microsoft Office PowerPoint</Application>
  <PresentationFormat>A4 210 x 297 mm</PresentationFormat>
  <Paragraphs>27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9" baseType="lpstr">
      <vt:lpstr>HGPｺﾞｼｯｸM</vt:lpstr>
      <vt:lpstr>源ノ角ゴシック</vt:lpstr>
      <vt:lpstr>游ゴシック</vt:lpstr>
      <vt:lpstr>Aptos</vt:lpstr>
      <vt:lpstr>Aptos Display</vt:lpstr>
      <vt:lpstr>Arial</vt:lpstr>
      <vt:lpstr>Calibri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結大 栗﨑</dc:creator>
  <cp:lastModifiedBy>結大 栗﨑</cp:lastModifiedBy>
  <cp:revision>17</cp:revision>
  <cp:lastPrinted>2025-05-09T07:40:51Z</cp:lastPrinted>
  <dcterms:created xsi:type="dcterms:W3CDTF">2025-04-19T07:24:26Z</dcterms:created>
  <dcterms:modified xsi:type="dcterms:W3CDTF">2025-05-23T08:23:05Z</dcterms:modified>
</cp:coreProperties>
</file>

<file path=docProps/thumbnail.jpeg>
</file>